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TT Norms" panose="020B0604020202020204" charset="0"/>
      <p:regular r:id="rId18"/>
    </p:embeddedFont>
    <p:embeddedFont>
      <p:font typeface="TT Phobos" panose="020B0604020202020204" charset="0"/>
      <p:regular r:id="rId19"/>
    </p:embeddedFont>
    <p:embeddedFont>
      <p:font typeface="TT Phobos Bold" panose="020B0604020202020204" charset="0"/>
      <p:regular r:id="rId20"/>
    </p:embeddedFont>
    <p:embeddedFont>
      <p:font typeface="TT Phobos Inlin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sv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../Desktop/InTech~/Book/Ba&#351;a-D&#246;n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Ba&#351;a-D&#246;n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gif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gif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50095" y="7911947"/>
            <a:ext cx="19388189" cy="47501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26074" y="3784452"/>
            <a:ext cx="98495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5D6"/>
                </a:solidFill>
                <a:latin typeface="TT Norms"/>
              </a:rPr>
              <a:t>Kitablar artıq əlçatandır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26074" y="5914132"/>
            <a:ext cx="9868924" cy="123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FFF5D6"/>
                </a:solidFill>
                <a:latin typeface="TT Norms"/>
              </a:rPr>
              <a:t>Seljan</a:t>
            </a:r>
            <a:r>
              <a:rPr lang="en-US" sz="3500" dirty="0">
                <a:solidFill>
                  <a:srgbClr val="FFF5D6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FFF5D6"/>
                </a:solidFill>
                <a:latin typeface="TT Norms"/>
              </a:rPr>
              <a:t>Karimli</a:t>
            </a:r>
            <a:endParaRPr lang="en-US" sz="3500" dirty="0">
              <a:solidFill>
                <a:srgbClr val="FFF5D6"/>
              </a:solidFill>
              <a:latin typeface="TT Norms"/>
            </a:endParaRP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5D6"/>
                </a:solidFill>
                <a:latin typeface="TT Norms"/>
              </a:rPr>
              <a:t>Ali</a:t>
            </a:r>
            <a:r>
              <a:rPr lang="az-Latn-AZ" sz="3500" dirty="0">
                <a:solidFill>
                  <a:srgbClr val="FFF5D6"/>
                </a:solidFill>
                <a:latin typeface="TT Norms"/>
              </a:rPr>
              <a:t> Quliyev</a:t>
            </a:r>
            <a:endParaRPr lang="en-US" sz="3500" dirty="0">
              <a:solidFill>
                <a:srgbClr val="FFF5D6"/>
              </a:solidFill>
              <a:latin typeface="TT Norm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998880" y="-456218"/>
            <a:ext cx="8762237" cy="8998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42561" y="2869609"/>
            <a:ext cx="9035951" cy="98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>
                <a:solidFill>
                  <a:srgbClr val="FFF5D6"/>
                </a:solidFill>
                <a:latin typeface="TT Phobos Inline"/>
              </a:rPr>
              <a:t>BOOKSPOT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6757" y="2872878"/>
            <a:ext cx="3161821" cy="5004936"/>
            <a:chOff x="0" y="0"/>
            <a:chExt cx="1961414" cy="3104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1414" cy="3104777"/>
            </a:xfrm>
            <a:custGeom>
              <a:avLst/>
              <a:gdLst/>
              <a:ahLst/>
              <a:cxnLst/>
              <a:rect l="l" t="t" r="r" b="b"/>
              <a:pathLst>
                <a:path w="1961414" h="3104777">
                  <a:moveTo>
                    <a:pt x="0" y="0"/>
                  </a:moveTo>
                  <a:lnTo>
                    <a:pt x="1961414" y="0"/>
                  </a:lnTo>
                  <a:lnTo>
                    <a:pt x="1961414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03326" y="7877814"/>
            <a:ext cx="3279561" cy="26892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19917" y="4922419"/>
            <a:ext cx="3146674" cy="62933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19885" y="5468628"/>
            <a:ext cx="2488032" cy="48183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28346" y="1381125"/>
            <a:ext cx="12818057" cy="125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10561">
                <a:solidFill>
                  <a:srgbClr val="253943"/>
                </a:solidFill>
                <a:latin typeface="TT Phobos Inline"/>
              </a:rPr>
              <a:t>S      W        O      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75554" y="2872878"/>
            <a:ext cx="3161821" cy="5004936"/>
            <a:chOff x="0" y="0"/>
            <a:chExt cx="1961414" cy="3104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1414" cy="3104777"/>
            </a:xfrm>
            <a:custGeom>
              <a:avLst/>
              <a:gdLst/>
              <a:ahLst/>
              <a:cxnLst/>
              <a:rect l="l" t="t" r="r" b="b"/>
              <a:pathLst>
                <a:path w="1961414" h="3104777">
                  <a:moveTo>
                    <a:pt x="0" y="0"/>
                  </a:moveTo>
                  <a:lnTo>
                    <a:pt x="1961414" y="0"/>
                  </a:lnTo>
                  <a:lnTo>
                    <a:pt x="1961414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823150" y="2872878"/>
            <a:ext cx="3161821" cy="5004936"/>
            <a:chOff x="0" y="0"/>
            <a:chExt cx="1961414" cy="3104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1414" cy="3104777"/>
            </a:xfrm>
            <a:custGeom>
              <a:avLst/>
              <a:gdLst/>
              <a:ahLst/>
              <a:cxnLst/>
              <a:rect l="l" t="t" r="r" b="b"/>
              <a:pathLst>
                <a:path w="1961414" h="3104777">
                  <a:moveTo>
                    <a:pt x="0" y="0"/>
                  </a:moveTo>
                  <a:lnTo>
                    <a:pt x="1961414" y="0"/>
                  </a:lnTo>
                  <a:lnTo>
                    <a:pt x="1961414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470745" y="2872878"/>
            <a:ext cx="3161821" cy="5004936"/>
            <a:chOff x="0" y="0"/>
            <a:chExt cx="1961414" cy="3104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61414" cy="3104777"/>
            </a:xfrm>
            <a:custGeom>
              <a:avLst/>
              <a:gdLst/>
              <a:ahLst/>
              <a:cxnLst/>
              <a:rect l="l" t="t" r="r" b="b"/>
              <a:pathLst>
                <a:path w="1961414" h="3104777">
                  <a:moveTo>
                    <a:pt x="0" y="0"/>
                  </a:moveTo>
                  <a:lnTo>
                    <a:pt x="1961414" y="0"/>
                  </a:lnTo>
                  <a:lnTo>
                    <a:pt x="1961414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527958" y="2806203"/>
            <a:ext cx="3161821" cy="50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Yenilikçidir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Kitablar daha ucuz başa gəlir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253943"/>
                </a:solidFill>
                <a:latin typeface="Canva Sans"/>
              </a:rPr>
              <a:t>İlk başlarda universitet daxili olmağı planlandığı üçün çatdırılma rahat olacaq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75554" y="3251588"/>
            <a:ext cx="3161821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Ödəniş sistemini onlayn etmək üçün vöen hesab lazımdır. Vöendən isə vergi tutulur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3150" y="2951551"/>
            <a:ext cx="3161821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Online olması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Ekonomik olması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Tələbələr arasında kitab sevərlərin sayının çox olması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70745" y="4519930"/>
            <a:ext cx="316182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3943"/>
                </a:solidFill>
                <a:latin typeface="Canva Sans"/>
              </a:rPr>
              <a:t>Yeni rəqiblər ehtimalı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11325" y="-812075"/>
            <a:ext cx="6570435" cy="34285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71262" y="1028700"/>
            <a:ext cx="5599925" cy="35432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5768" y="7645784"/>
            <a:ext cx="4704978" cy="37126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40035" y="5141803"/>
            <a:ext cx="4912993" cy="3081787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67262" y="1485605"/>
            <a:ext cx="5246968" cy="5246370"/>
            <a:chOff x="0" y="0"/>
            <a:chExt cx="6350013" cy="6349289"/>
          </a:xfrm>
        </p:grpSpPr>
        <p:sp>
          <p:nvSpPr>
            <p:cNvPr id="7" name="Freeform 7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t="-25008" b="-2500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73770" y="1485605"/>
            <a:ext cx="5246968" cy="5246370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l="-24897" r="-2489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169325" y="7902959"/>
            <a:ext cx="8455858" cy="89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"/>
              </a:rPr>
              <a:t>ƏLI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817" y="7902959"/>
            <a:ext cx="8455858" cy="89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"/>
              </a:rPr>
              <a:t>SELCAN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0822" y="1726998"/>
            <a:ext cx="6533697" cy="125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9298">
                <a:solidFill>
                  <a:srgbClr val="253943"/>
                </a:solidFill>
                <a:latin typeface="TT Phobos Inline"/>
              </a:rPr>
              <a:t>PROBLEM</a:t>
            </a:r>
          </a:p>
          <a:p>
            <a:pPr algn="ctr">
              <a:lnSpc>
                <a:spcPts val="7903"/>
              </a:lnSpc>
            </a:pPr>
            <a:endParaRPr lang="en-US" sz="9298">
              <a:solidFill>
                <a:srgbClr val="253943"/>
              </a:solidFill>
              <a:latin typeface="TT Phobos Inlin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3953" y="3516107"/>
            <a:ext cx="1449412" cy="1949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77671" y="3516107"/>
            <a:ext cx="2464363" cy="19490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2682" y="6980851"/>
            <a:ext cx="1811955" cy="15154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228817" y="6980851"/>
            <a:ext cx="2562070" cy="1462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64011" y="3220651"/>
            <a:ext cx="476299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Kitab aldıqdan sonra yaxınlarımızın eyni kitaba sahib olduğunu öyrənirik.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4011" y="6904651"/>
            <a:ext cx="476299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Çox kitaba sahib olduqdan sonra evdə dar ərazi formalaşır.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253943"/>
              </a:solidFill>
              <a:latin typeface="TT Phobo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51608" y="3220651"/>
            <a:ext cx="3859995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.Bəzi insanlar kitablara ildə 1000 aznə yaxın pul sərf edir.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253943"/>
              </a:solidFill>
              <a:latin typeface="TT Phobo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51608" y="6904651"/>
            <a:ext cx="4183423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Kitablar kağızdan, kağız isə ağacdan düzəldilir.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2075"/>
            <a:ext cx="167136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253943"/>
                </a:solidFill>
                <a:latin typeface="TT Norms"/>
              </a:rPr>
              <a:t>HƏLLIMIZ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82203" y="4199537"/>
            <a:ext cx="9177388" cy="7169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6568" y="3166369"/>
            <a:ext cx="9445634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BookSpot.com kitab alışverişini əlçatan edir.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Saytımız vasitəsilə siz istədiyiniz kitabın, sizə ən yaxın və ən ucuz olanını tapıb, sahibindən ala bilərsiniz.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6262290"/>
            <a:ext cx="945350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Bizim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saytımızda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istənilən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kitabın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sizə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yaxın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və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ucuz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olan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versiyası</a:t>
            </a:r>
            <a:endParaRPr lang="en-US" sz="3500" dirty="0">
              <a:solidFill>
                <a:srgbClr val="253943"/>
              </a:solidFill>
              <a:latin typeface="TT Phobos Bold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tapmaqla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həm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cibinizə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həm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də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vaxtınıza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qənaət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etmiş</a:t>
            </a:r>
            <a:r>
              <a:rPr lang="en-US" sz="3500" dirty="0">
                <a:solidFill>
                  <a:srgbClr val="253943"/>
                </a:solidFill>
                <a:latin typeface="TT Phobos Bold"/>
              </a:rPr>
              <a:t> </a:t>
            </a:r>
            <a:r>
              <a:rPr lang="en-US" sz="3500" dirty="0" err="1">
                <a:solidFill>
                  <a:srgbClr val="253943"/>
                </a:solidFill>
                <a:latin typeface="TT Phobos Bold"/>
              </a:rPr>
              <a:t>olacaqsınız</a:t>
            </a:r>
            <a:endParaRPr lang="en-US" sz="3500" dirty="0">
              <a:solidFill>
                <a:srgbClr val="253943"/>
              </a:solidFill>
              <a:latin typeface="TT Phobos Bold"/>
            </a:endParaRPr>
          </a:p>
        </p:txBody>
      </p:sp>
      <p:sp>
        <p:nvSpPr>
          <p:cNvPr id="6" name="Rectangle: Rounded Corners 5">
            <a:hlinkClick r:id="rId3" action="ppaction://hlinkfile"/>
            <a:extLst>
              <a:ext uri="{FF2B5EF4-FFF2-40B4-BE49-F238E27FC236}">
                <a16:creationId xmlns:a16="http://schemas.microsoft.com/office/drawing/2014/main" id="{E49D32B9-D4A2-DCBB-6020-6AC887732DEC}"/>
              </a:ext>
            </a:extLst>
          </p:cNvPr>
          <p:cNvSpPr/>
          <p:nvPr/>
        </p:nvSpPr>
        <p:spPr>
          <a:xfrm>
            <a:off x="1371600" y="9242674"/>
            <a:ext cx="2590800" cy="685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z-Latn-AZ" dirty="0">
                <a:latin typeface="TT Phobos Bold" panose="020B0604020202020204" charset="0"/>
              </a:rPr>
              <a:t>Sayta </a:t>
            </a:r>
            <a:r>
              <a:rPr lang="az-Latn-AZ" dirty="0">
                <a:latin typeface="TT Phobos Bold" panose="020B0604020202020204" charset="0"/>
                <a:hlinkClick r:id="rId4" action="ppaction://hlinkfile"/>
              </a:rPr>
              <a:t>Keçid</a:t>
            </a:r>
            <a:endParaRPr lang="az-Latn-AZ" dirty="0">
              <a:latin typeface="TT Phobos 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0734" y="6724677"/>
            <a:ext cx="2129184" cy="1745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21188" y="2437486"/>
            <a:ext cx="2147227" cy="18112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63497" y="6724677"/>
            <a:ext cx="2224115" cy="17459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64068" y="2437486"/>
            <a:ext cx="2090935" cy="17459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29798"/>
            <a:ext cx="16516547" cy="100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8400">
                <a:solidFill>
                  <a:srgbClr val="253943"/>
                </a:solidFill>
                <a:latin typeface="TT Phobos Inline"/>
              </a:rPr>
              <a:t>EFFEKTIVLIK DONGUSU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807109" y="8470608"/>
            <a:ext cx="3480891" cy="18163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8457008"/>
            <a:ext cx="2870734" cy="18163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951650" y="-129093"/>
            <a:ext cx="2336350" cy="18435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24963" y="0"/>
            <a:ext cx="2895697" cy="18163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5239095">
            <a:off x="686678" y="5382485"/>
            <a:ext cx="3286820" cy="9285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76677" y="8914541"/>
            <a:ext cx="3286820" cy="9285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543575">
            <a:off x="8098230" y="1835679"/>
            <a:ext cx="3286820" cy="92852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272371">
            <a:off x="15615890" y="5208757"/>
            <a:ext cx="3286820" cy="92852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99918" y="2338741"/>
            <a:ext cx="4144082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Kitabların qeydiyyatdan keçməsi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66030" y="6869929"/>
            <a:ext cx="2402172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Kitabın alqı-satqısı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23901" y="2361286"/>
            <a:ext cx="4321346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Kitab sahibinin adresinin avtomatik dəyişməsi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46560" y="7256330"/>
            <a:ext cx="107602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İcma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205658" y="6166067"/>
            <a:ext cx="18968198" cy="87253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5202" y="1529290"/>
            <a:ext cx="3291882" cy="63751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74511" y="4800945"/>
            <a:ext cx="2322927" cy="31237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38830" y="438150"/>
            <a:ext cx="13749170" cy="155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6"/>
              </a:lnSpc>
            </a:pPr>
            <a:r>
              <a:rPr lang="en-US" sz="13090">
                <a:solidFill>
                  <a:srgbClr val="FFF5D6"/>
                </a:solidFill>
                <a:latin typeface="TT Phobos Inline"/>
              </a:rPr>
              <a:t>DATA ANALIZI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70648" y="2196743"/>
            <a:ext cx="7838095" cy="7938648"/>
            <a:chOff x="0" y="0"/>
            <a:chExt cx="10450793" cy="10584864"/>
          </a:xfrm>
        </p:grpSpPr>
        <p:sp>
          <p:nvSpPr>
            <p:cNvPr id="7" name="TextBox 7"/>
            <p:cNvSpPr txBox="1"/>
            <p:nvPr/>
          </p:nvSpPr>
          <p:spPr>
            <a:xfrm>
              <a:off x="9409444" y="1717374"/>
              <a:ext cx="1041350" cy="982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18-25</a:t>
              </a: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35.1%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21685" y="9601951"/>
              <a:ext cx="1063964" cy="982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26-35</a:t>
              </a: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33.8%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17211"/>
              <a:ext cx="1036646" cy="982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36-45</a:t>
              </a: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Canva Sans"/>
                </a:rPr>
                <a:t>31.1%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8796" y="0"/>
              <a:ext cx="9378659" cy="9378659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000" y="0"/>
                <a:ext cx="1357959" cy="2075273"/>
              </a:xfrm>
              <a:custGeom>
                <a:avLst/>
                <a:gdLst/>
                <a:ahLst/>
                <a:cxnLst/>
                <a:rect l="l" t="t" r="r" b="b"/>
                <a:pathLst>
                  <a:path w="1357959" h="2075273">
                    <a:moveTo>
                      <a:pt x="0" y="0"/>
                    </a:moveTo>
                    <a:cubicBezTo>
                      <a:pt x="490962" y="0"/>
                      <a:pt x="937949" y="282986"/>
                      <a:pt x="1147954" y="726767"/>
                    </a:cubicBezTo>
                    <a:cubicBezTo>
                      <a:pt x="1357959" y="1170549"/>
                      <a:pt x="1293363" y="1695625"/>
                      <a:pt x="982057" y="2075273"/>
                    </a:cubicBezTo>
                    <a:lnTo>
                      <a:pt x="491028" y="1672636"/>
                    </a:lnTo>
                    <a:cubicBezTo>
                      <a:pt x="646681" y="1482812"/>
                      <a:pt x="678980" y="1220274"/>
                      <a:pt x="573977" y="998384"/>
                    </a:cubicBezTo>
                    <a:cubicBezTo>
                      <a:pt x="468974" y="776493"/>
                      <a:pt x="245481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9387" y="1477020"/>
                <a:ext cx="2221689" cy="1119835"/>
              </a:xfrm>
              <a:custGeom>
                <a:avLst/>
                <a:gdLst/>
                <a:ahLst/>
                <a:cxnLst/>
                <a:rect l="l" t="t" r="r" b="b"/>
                <a:pathLst>
                  <a:path w="2221689" h="1119835">
                    <a:moveTo>
                      <a:pt x="2221689" y="548164"/>
                    </a:moveTo>
                    <a:cubicBezTo>
                      <a:pt x="1941297" y="927280"/>
                      <a:pt x="1473937" y="1119834"/>
                      <a:pt x="1007861" y="1048268"/>
                    </a:cubicBezTo>
                    <a:cubicBezTo>
                      <a:pt x="541785" y="976701"/>
                      <a:pt x="153729" y="652795"/>
                      <a:pt x="0" y="207019"/>
                    </a:cubicBezTo>
                    <a:lnTo>
                      <a:pt x="600307" y="0"/>
                    </a:lnTo>
                    <a:cubicBezTo>
                      <a:pt x="677171" y="222888"/>
                      <a:pt x="871199" y="384840"/>
                      <a:pt x="1104237" y="420624"/>
                    </a:cubicBezTo>
                    <a:cubicBezTo>
                      <a:pt x="1337275" y="456407"/>
                      <a:pt x="1570955" y="360130"/>
                      <a:pt x="1711151" y="17057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65671" y="0"/>
                <a:ext cx="1335607" cy="1743528"/>
              </a:xfrm>
              <a:custGeom>
                <a:avLst/>
                <a:gdLst/>
                <a:ahLst/>
                <a:cxnLst/>
                <a:rect l="l" t="t" r="r" b="b"/>
                <a:pathLst>
                  <a:path w="1335607" h="1743528">
                    <a:moveTo>
                      <a:pt x="157252" y="1743528"/>
                    </a:moveTo>
                    <a:cubicBezTo>
                      <a:pt x="0" y="1352192"/>
                      <a:pt x="47277" y="908319"/>
                      <a:pt x="283428" y="558885"/>
                    </a:cubicBezTo>
                    <a:cubicBezTo>
                      <a:pt x="519579" y="209450"/>
                      <a:pt x="913795" y="42"/>
                      <a:pt x="1335544" y="0"/>
                    </a:cubicBezTo>
                    <a:lnTo>
                      <a:pt x="1335608" y="635000"/>
                    </a:lnTo>
                    <a:cubicBezTo>
                      <a:pt x="1124733" y="635021"/>
                      <a:pt x="927625" y="739725"/>
                      <a:pt x="809550" y="914442"/>
                    </a:cubicBezTo>
                    <a:cubicBezTo>
                      <a:pt x="691474" y="1089160"/>
                      <a:pt x="667836" y="1311096"/>
                      <a:pt x="746461" y="150676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2075"/>
            <a:ext cx="167136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253943"/>
                </a:solidFill>
                <a:latin typeface="TT Phobos Inline"/>
              </a:rPr>
              <a:t>BAZAR HƏCMI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82203" y="4199537"/>
            <a:ext cx="9177388" cy="7169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6568" y="3166369"/>
            <a:ext cx="9445634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Azərbaycanda illik kitab dövriyyəsi 2 milyon manatdır.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01530"/>
            <a:ext cx="9453503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18-25 və 26-35 yaş qruplarında müntəzəm kitab oxuyanların çəkisi müvafiq olaraq 76.5% və 52.3% təşkil edibsə, 36-65 yaş arasında olanların isə yarıdan az hissəsi kitab oxuyur.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9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33096" y="8164801"/>
            <a:ext cx="7315200" cy="3817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88975" y="-2359766"/>
            <a:ext cx="6234682" cy="39448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319378" y="1016784"/>
            <a:ext cx="5469886" cy="34311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29499" y="5981766"/>
            <a:ext cx="6234682" cy="3944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208" y="4323022"/>
            <a:ext cx="13461585" cy="277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4"/>
              </a:lnSpc>
            </a:pPr>
            <a:r>
              <a:rPr lang="en-US" sz="8299">
                <a:solidFill>
                  <a:srgbClr val="0F232D"/>
                </a:solidFill>
                <a:latin typeface="TT Phobos"/>
              </a:rPr>
              <a:t>İKINCI ƏL KITAB SATIŞINI TƏMIN EDƏCƏK BAŞQA WEBSITE YOXDUR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95300"/>
            <a:ext cx="15273805" cy="171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57"/>
              </a:lnSpc>
            </a:pPr>
            <a:r>
              <a:rPr lang="en-US" sz="14537">
                <a:solidFill>
                  <a:srgbClr val="FFF5D6"/>
                </a:solidFill>
                <a:latin typeface="TT Phobos Inline"/>
              </a:rPr>
              <a:t>QAZANC PLANI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8023" y="5143500"/>
            <a:ext cx="9676475" cy="11536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4510" y="450191"/>
            <a:ext cx="2793977" cy="56586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74503" y="2517036"/>
            <a:ext cx="3520006" cy="3591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54715" y="4312958"/>
            <a:ext cx="9319789" cy="95710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817133" y="3212861"/>
            <a:ext cx="60852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5D6"/>
                </a:solidFill>
                <a:latin typeface="Canva Sans"/>
              </a:rPr>
              <a:t>2.000.000*0.351*0.1=70200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133" y="4617402"/>
            <a:ext cx="617423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5D6"/>
                </a:solidFill>
                <a:latin typeface="Canva Sans"/>
              </a:rPr>
              <a:t>Kitab döngüsündəki məbləğ * gənclərin faizi * 10% satışdan tutulacaq məbləğ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514350"/>
            <a:ext cx="11293305" cy="1129330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72298" y="1287040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</a:rPr>
              <a:t>BOŞLUQLAR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79563" y="3741044"/>
            <a:ext cx="813524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</a:rPr>
              <a:t>Azərbaycana çatdırılma çox bahadır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</a:rPr>
              <a:t>Kitablar bahalıdır.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82759" y="7623158"/>
            <a:ext cx="6234682" cy="3944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35057" y="7542745"/>
            <a:ext cx="5469886" cy="34311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741044"/>
            <a:ext cx="722995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Amazon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Ali&amp;Nino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486" y="1315887"/>
            <a:ext cx="8657837" cy="89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</a:rPr>
              <a:t>RƏQIBLƏR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248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TT Phobos</vt:lpstr>
      <vt:lpstr>Arial</vt:lpstr>
      <vt:lpstr>TT Phobos Inline</vt:lpstr>
      <vt:lpstr>Calibri</vt:lpstr>
      <vt:lpstr>TT Phobos Bold</vt:lpstr>
      <vt:lpstr>TT Norms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BookSpot</dc:title>
  <dc:creator>Acer</dc:creator>
  <cp:lastModifiedBy>Əli Quliyev</cp:lastModifiedBy>
  <cp:revision>4</cp:revision>
  <dcterms:created xsi:type="dcterms:W3CDTF">2006-08-16T00:00:00Z</dcterms:created>
  <dcterms:modified xsi:type="dcterms:W3CDTF">2023-03-16T03:18:07Z</dcterms:modified>
  <dc:identifier>DAFc68waWfc</dc:identifier>
</cp:coreProperties>
</file>